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6" Type="http://schemas.openxmlformats.org/officeDocument/2006/relationships/slide" Target="slides/slide2.xml"/><Relationship Id="rId18" Type="http://schemas.openxmlformats.org/officeDocument/2006/relationships/slide" Target="slides/slide14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88" name="Google Shape;88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94" name="Google Shape;94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02" name="Google Shape;102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08" name="Google Shape;108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16" name="Google Shape;116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24" name="Google Shape;124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32" name="Google Shape;132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40" name="Google Shape;140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48" name="Google Shape;148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56" name="Google Shape;156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64" name="Google Shape;164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72" name="Google Shape;172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80" name="Google Shape;180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88" name="Google Shape;188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96" name="Google Shape;196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2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5" name="Google Shape;15;p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20" name="Google Shape;20;p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5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5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6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6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6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6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9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9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0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1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2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SA"/>
              <a:t>‹#›</a:t>
            </a:fld>
            <a:endParaRPr/>
          </a:p>
        </p:txBody>
      </p:sp>
      <p:sp>
        <p:nvSpPr>
          <p:cNvPr id="11" name="Google Shape;11;p1"/>
          <p:cNvSpPr txBox="1"/>
          <p:nvPr/>
        </p:nvSpPr>
        <p:spPr>
          <a:xfrm>
            <a:off x="6896100" y="6356349"/>
            <a:ext cx="543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ar-SA" sz="1800" u="none" cap="none" strike="noStrike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Sustainable Research and Development Center (SRD)</a:t>
            </a:r>
            <a:endParaRPr b="0" i="0" sz="1800" u="none" cap="none" strike="noStrike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png"/><Relationship Id="rId4" Type="http://schemas.openxmlformats.org/officeDocument/2006/relationships/image" Target="../media/image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4.png"/><Relationship Id="rId4" Type="http://schemas.openxmlformats.org/officeDocument/2006/relationships/image" Target="../media/image1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4.png"/><Relationship Id="rId4" Type="http://schemas.openxmlformats.org/officeDocument/2006/relationships/image" Target="../media/image1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4.png"/><Relationship Id="rId4" Type="http://schemas.openxmlformats.org/officeDocument/2006/relationships/image" Target="../media/image1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4.png"/><Relationship Id="rId4" Type="http://schemas.openxmlformats.org/officeDocument/2006/relationships/image" Target="../media/image1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hyperlink" Target="http://www.srd.edu.jo/" TargetMode="External"/><Relationship Id="rId4" Type="http://schemas.openxmlformats.org/officeDocument/2006/relationships/hyperlink" Target="mailto:srd@srd.edu.jo" TargetMode="External"/><Relationship Id="rId5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 txBox="1"/>
          <p:nvPr>
            <p:ph type="title"/>
          </p:nvPr>
        </p:nvSpPr>
        <p:spPr>
          <a:xfrm>
            <a:off x="4850296" y="365125"/>
            <a:ext cx="6705600" cy="47995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1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Font typeface="Calibri"/>
              <a:buNone/>
            </a:pPr>
            <a:r>
              <a:rPr lang="ar-SA" sz="3400">
                <a:latin typeface="Calibri"/>
                <a:ea typeface="Calibri"/>
                <a:cs typeface="Calibri"/>
                <a:sym typeface="Calibri"/>
              </a:rPr>
              <a:t>رحاب ودلال صديقتان نشأتا في إحدى قرى المفرق.</a:t>
            </a:r>
            <a:br>
              <a:rPr lang="ar-SA" sz="3400">
                <a:latin typeface="Calibri"/>
                <a:ea typeface="Calibri"/>
                <a:cs typeface="Calibri"/>
                <a:sym typeface="Calibri"/>
              </a:rPr>
            </a:br>
            <a:br>
              <a:rPr lang="ar-SA" sz="3400">
                <a:latin typeface="Calibri"/>
                <a:ea typeface="Calibri"/>
                <a:cs typeface="Calibri"/>
                <a:sym typeface="Calibri"/>
              </a:rPr>
            </a:br>
            <a:r>
              <a:rPr lang="ar-SA" sz="3400">
                <a:latin typeface="Calibri"/>
                <a:ea typeface="Calibri"/>
                <a:cs typeface="Calibri"/>
                <a:sym typeface="Calibri"/>
              </a:rPr>
              <a:t>كانتا تدرسان في المدرسة الابتدائية معًا، وكلاهما تبحثان عن عمل لائق لأكثر من عام دون جدوى. </a:t>
            </a:r>
            <a:br>
              <a:rPr lang="ar-SA" sz="3400">
                <a:latin typeface="Calibri"/>
                <a:ea typeface="Calibri"/>
                <a:cs typeface="Calibri"/>
                <a:sym typeface="Calibri"/>
              </a:rPr>
            </a:br>
            <a:br>
              <a:rPr lang="ar-SA" sz="3400">
                <a:latin typeface="Calibri"/>
                <a:ea typeface="Calibri"/>
                <a:cs typeface="Calibri"/>
                <a:sym typeface="Calibri"/>
              </a:rPr>
            </a:br>
            <a:r>
              <a:rPr lang="ar-SA" sz="3400">
                <a:latin typeface="Calibri"/>
                <a:ea typeface="Calibri"/>
                <a:cs typeface="Calibri"/>
                <a:sym typeface="Calibri"/>
              </a:rPr>
              <a:t>وكانتا تخرجان للمشي وقضاء بعض الوقت معا.</a:t>
            </a:r>
            <a:endParaRPr sz="34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Audio Recording 10 Jun 2022 at 2:35:48 PM" id="85" name="Google Shape;85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432926" y="6858000"/>
            <a:ext cx="812800" cy="812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4"/>
          <p:cNvSpPr txBox="1"/>
          <p:nvPr>
            <p:ph type="title"/>
          </p:nvPr>
        </p:nvSpPr>
        <p:spPr>
          <a:xfrm>
            <a:off x="5164666" y="365125"/>
            <a:ext cx="6189133" cy="47995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1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Font typeface="Calibri"/>
              <a:buNone/>
            </a:pPr>
            <a:br>
              <a:rPr lang="ar-SA" sz="3400">
                <a:latin typeface="Calibri"/>
                <a:ea typeface="Calibri"/>
                <a:cs typeface="Calibri"/>
                <a:sym typeface="Calibri"/>
              </a:rPr>
            </a:br>
            <a:r>
              <a:rPr lang="ar-SA" sz="3400">
                <a:latin typeface="Calibri"/>
                <a:ea typeface="Calibri"/>
                <a:cs typeface="Calibri"/>
                <a:sym typeface="Calibri"/>
              </a:rPr>
              <a:t>في أحد الأيام، شاهدت رحاب صديقتها دلال واندفعت إليها بقوة، </a:t>
            </a:r>
            <a:br>
              <a:rPr lang="ar-SA" sz="3400">
                <a:latin typeface="Calibri"/>
                <a:ea typeface="Calibri"/>
                <a:cs typeface="Calibri"/>
                <a:sym typeface="Calibri"/>
              </a:rPr>
            </a:br>
            <a:br>
              <a:rPr lang="ar-SA" sz="3400">
                <a:latin typeface="Calibri"/>
                <a:ea typeface="Calibri"/>
                <a:cs typeface="Calibri"/>
                <a:sym typeface="Calibri"/>
              </a:rPr>
            </a:br>
            <a:r>
              <a:rPr lang="ar-SA" sz="3400">
                <a:latin typeface="Calibri"/>
                <a:ea typeface="Calibri"/>
                <a:cs typeface="Calibri"/>
                <a:sym typeface="Calibri"/>
              </a:rPr>
              <a:t>وألقت بذراعيها نحو صديقتها، وقالت: </a:t>
            </a:r>
            <a:br>
              <a:rPr lang="ar-SA"/>
            </a:br>
            <a:endParaRPr sz="34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Audio Recording 10 Jun 2022 at 2:37:12 PM" id="91" name="Google Shape;91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164666" y="6858000"/>
            <a:ext cx="812800" cy="812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Google Shape;96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-7948"/>
            <a:ext cx="12192000" cy="6865948"/>
          </a:xfrm>
          <a:prstGeom prst="rect">
            <a:avLst/>
          </a:prstGeom>
          <a:noFill/>
          <a:ln>
            <a:noFill/>
          </a:ln>
        </p:spPr>
      </p:pic>
      <p:sp>
        <p:nvSpPr>
          <p:cNvPr id="97" name="Google Shape;97;p15"/>
          <p:cNvSpPr txBox="1"/>
          <p:nvPr>
            <p:ph type="title"/>
          </p:nvPr>
        </p:nvSpPr>
        <p:spPr>
          <a:xfrm>
            <a:off x="1676399" y="839259"/>
            <a:ext cx="6189133" cy="47995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1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3400"/>
              <a:buFont typeface="Calibri"/>
              <a:buNone/>
            </a:pPr>
            <a:r>
              <a:rPr b="1" lang="ar-SA" sz="3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السلام عليكم.. دلال! </a:t>
            </a:r>
            <a:br>
              <a:rPr b="1" lang="ar-SA" sz="3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1" lang="ar-SA" sz="3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lang="ar-SA" sz="3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- لقد حصلت على وظيفة! </a:t>
            </a:r>
            <a:br>
              <a:rPr b="1" lang="ar-SA" sz="3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1" lang="ar-SA" sz="3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lang="ar-SA" sz="3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نعم، حصلت على وظيفة! </a:t>
            </a:r>
            <a:br>
              <a:rPr b="1" lang="ar-SA" sz="3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b="1" sz="34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Audio Recording 10 Jun 2022 at 2:51:11 PM" id="98" name="Google Shape;98;p1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283200" y="6886074"/>
            <a:ext cx="812800" cy="812800"/>
          </a:xfrm>
          <a:prstGeom prst="rect">
            <a:avLst/>
          </a:prstGeom>
          <a:noFill/>
          <a:ln>
            <a:noFill/>
          </a:ln>
        </p:spPr>
      </p:pic>
      <p:sp>
        <p:nvSpPr>
          <p:cNvPr id="99" name="Google Shape;99;p15"/>
          <p:cNvSpPr txBox="1"/>
          <p:nvPr/>
        </p:nvSpPr>
        <p:spPr>
          <a:xfrm>
            <a:off x="226108" y="6303445"/>
            <a:ext cx="543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ar-SA" sz="1800" u="none" cap="none" strike="noStrike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Sustainable Research and Development Center (SRD)</a:t>
            </a:r>
            <a:endParaRPr b="0" i="0" sz="1800" u="none" cap="none" strike="noStrike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6"/>
          <p:cNvSpPr txBox="1"/>
          <p:nvPr>
            <p:ph type="title"/>
          </p:nvPr>
        </p:nvSpPr>
        <p:spPr>
          <a:xfrm>
            <a:off x="5022572" y="365125"/>
            <a:ext cx="6450495" cy="47995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1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Font typeface="Calibri"/>
              <a:buNone/>
            </a:pPr>
            <a:r>
              <a:rPr lang="ar-SA" sz="3400">
                <a:latin typeface="Calibri"/>
                <a:ea typeface="Calibri"/>
                <a:cs typeface="Calibri"/>
                <a:sym typeface="Calibri"/>
              </a:rPr>
              <a:t>فرحت دلال جدا بهذا الخبر، وبدأت تهنئ صديقتها على الفور. </a:t>
            </a:r>
            <a:br>
              <a:rPr lang="ar-SA" sz="3400">
                <a:latin typeface="Calibri"/>
                <a:ea typeface="Calibri"/>
                <a:cs typeface="Calibri"/>
                <a:sym typeface="Calibri"/>
              </a:rPr>
            </a:br>
            <a:br>
              <a:rPr lang="ar-SA" sz="3400">
                <a:latin typeface="Calibri"/>
                <a:ea typeface="Calibri"/>
                <a:cs typeface="Calibri"/>
                <a:sym typeface="Calibri"/>
              </a:rPr>
            </a:br>
            <a:r>
              <a:rPr lang="ar-SA" sz="3400">
                <a:latin typeface="Calibri"/>
                <a:ea typeface="Calibri"/>
                <a:cs typeface="Calibri"/>
                <a:sym typeface="Calibri"/>
              </a:rPr>
              <a:t>سألت رحاب دلال عن نتائج بحثها عن عمل. ولكن يبدو أن دلال حزينة بعض الشيء وقالت إنه لم يحالفها الحظ لغاية الآن.</a:t>
            </a:r>
            <a:br>
              <a:rPr lang="ar-SA" sz="3400">
                <a:latin typeface="Calibri"/>
                <a:ea typeface="Calibri"/>
                <a:cs typeface="Calibri"/>
                <a:sym typeface="Calibri"/>
              </a:rPr>
            </a:br>
            <a:br>
              <a:rPr lang="ar-SA" sz="3400">
                <a:latin typeface="Calibri"/>
                <a:ea typeface="Calibri"/>
                <a:cs typeface="Calibri"/>
                <a:sym typeface="Calibri"/>
              </a:rPr>
            </a:br>
            <a:r>
              <a:rPr lang="ar-SA" sz="3400">
                <a:latin typeface="Calibri"/>
                <a:ea typeface="Calibri"/>
                <a:cs typeface="Calibri"/>
                <a:sym typeface="Calibri"/>
              </a:rPr>
              <a:t>وبدأتا تقارنان ما فعلتاه أثناء البحث عن عمل.</a:t>
            </a:r>
            <a:br>
              <a:rPr lang="ar-SA" sz="3400">
                <a:latin typeface="Calibri"/>
                <a:ea typeface="Calibri"/>
                <a:cs typeface="Calibri"/>
                <a:sym typeface="Calibri"/>
              </a:rPr>
            </a:br>
            <a:br>
              <a:rPr lang="ar-SA" sz="3400">
                <a:latin typeface="Calibri"/>
                <a:ea typeface="Calibri"/>
                <a:cs typeface="Calibri"/>
                <a:sym typeface="Calibri"/>
              </a:rPr>
            </a:br>
            <a:r>
              <a:rPr lang="ar-SA" sz="3400">
                <a:latin typeface="Calibri"/>
                <a:ea typeface="Calibri"/>
                <a:cs typeface="Calibri"/>
                <a:sym typeface="Calibri"/>
              </a:rPr>
              <a:t>قالت دلال:</a:t>
            </a:r>
            <a:endParaRPr sz="34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Audio Recording 10 Jun 2022 at 2:39:06 PM" id="105" name="Google Shape;105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51116" y="6858000"/>
            <a:ext cx="812800" cy="812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cartoon of a person&#10;&#10;Description automatically generated with low confidence" id="110" name="Google Shape;110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1" name="Google Shape;111;p17"/>
          <p:cNvSpPr txBox="1"/>
          <p:nvPr>
            <p:ph type="title"/>
          </p:nvPr>
        </p:nvSpPr>
        <p:spPr>
          <a:xfrm>
            <a:off x="2228572" y="720725"/>
            <a:ext cx="6450495" cy="47995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1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100000"/>
              <a:buFont typeface="Calibri"/>
              <a:buNone/>
            </a:pPr>
            <a:br>
              <a:rPr b="1" lang="ar-SA" sz="3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lang="ar-SA" sz="3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لا أعرف ما الخطأ الذي أفعله.</a:t>
            </a:r>
            <a:br>
              <a:rPr b="1" lang="ar-SA" sz="3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1" lang="ar-SA" sz="3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lang="ar-SA" sz="3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أو ما الذي لم افعله!</a:t>
            </a:r>
            <a:br>
              <a:rPr b="1" lang="ar-SA" sz="3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1" lang="ar-SA" sz="3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lang="ar-SA" sz="3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لا يمكنني العثور على عمل. </a:t>
            </a:r>
            <a:br>
              <a:rPr b="1" lang="ar-SA" sz="3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1" lang="ar-SA" sz="3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lang="ar-SA" sz="3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لقد سألت أهلي وزميلاتي، لكن لا توجد وظائف متوفرة.</a:t>
            </a:r>
            <a:br>
              <a:rPr b="1" lang="ar-SA">
                <a:solidFill>
                  <a:srgbClr val="FF0000"/>
                </a:solidFill>
              </a:rPr>
            </a:br>
            <a:br>
              <a:rPr b="1" lang="ar-SA" sz="3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b="1" sz="34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Audio Recording 10 Jun 2022 at 2:48:35 PM" id="112" name="Google Shape;112;p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047419" y="6911922"/>
            <a:ext cx="812800" cy="812800"/>
          </a:xfrm>
          <a:prstGeom prst="rect">
            <a:avLst/>
          </a:prstGeom>
          <a:noFill/>
          <a:ln>
            <a:noFill/>
          </a:ln>
        </p:spPr>
      </p:pic>
      <p:sp>
        <p:nvSpPr>
          <p:cNvPr id="113" name="Google Shape;113;p17"/>
          <p:cNvSpPr txBox="1"/>
          <p:nvPr/>
        </p:nvSpPr>
        <p:spPr>
          <a:xfrm>
            <a:off x="6896100" y="6356349"/>
            <a:ext cx="543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ar-SA" sz="1800" u="none" cap="none" strike="noStrike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Sustainable Research and Development Center (SRD)</a:t>
            </a:r>
            <a:endParaRPr b="0" i="0" sz="1800" u="none" cap="none" strike="noStrike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Google Shape;118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18"/>
          <p:cNvSpPr txBox="1"/>
          <p:nvPr>
            <p:ph type="title"/>
          </p:nvPr>
        </p:nvSpPr>
        <p:spPr>
          <a:xfrm>
            <a:off x="2279372" y="754591"/>
            <a:ext cx="6450495" cy="47995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1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100000"/>
              <a:buFont typeface="Calibri"/>
              <a:buNone/>
            </a:pPr>
            <a:br>
              <a:rPr b="1" lang="ar-SA" sz="3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lang="ar-SA" sz="3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أنا مثلك بدأت بسؤال الأصدقاء والأقارب وبعض الأشخاص في منطقتنا أيضًا.</a:t>
            </a:r>
            <a:br>
              <a:rPr b="1" lang="ar-SA" sz="3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1" lang="ar-SA" sz="3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lang="ar-SA" sz="3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ولكن بعد كل هذا، وبعد أن حصل أخي على وظيفة - عرفت منه ماذا فعل! عندها بدأت البحث بطريقة مختلفة تماما، </a:t>
            </a:r>
            <a:br>
              <a:rPr b="1" lang="ar-SA" sz="3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1" lang="ar-SA" sz="3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lang="ar-SA" sz="3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وحققت نجاحًا أفضل بمجرد أن بدأت البحث بطرق جديدة..</a:t>
            </a:r>
            <a:br>
              <a:rPr b="1" lang="ar-SA" sz="3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b="1" sz="34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Audio Recording 10 Jun 2022 at 2:59:09 PM" id="120" name="Google Shape;120;p1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504619" y="6858000"/>
            <a:ext cx="812800" cy="812800"/>
          </a:xfrm>
          <a:prstGeom prst="rect">
            <a:avLst/>
          </a:prstGeom>
          <a:noFill/>
          <a:ln>
            <a:noFill/>
          </a:ln>
        </p:spPr>
      </p:pic>
      <p:sp>
        <p:nvSpPr>
          <p:cNvPr id="121" name="Google Shape;121;p18"/>
          <p:cNvSpPr txBox="1"/>
          <p:nvPr/>
        </p:nvSpPr>
        <p:spPr>
          <a:xfrm>
            <a:off x="69019" y="6439087"/>
            <a:ext cx="543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ar-SA" sz="1800" u="none" cap="none" strike="noStrike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Sustainable Research and Development Center (SRD)</a:t>
            </a:r>
            <a:endParaRPr b="0" i="0" sz="1800" u="none" cap="none" strike="noStrike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" name="Google Shape;126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"/>
            <a:ext cx="12192000" cy="6992192"/>
          </a:xfrm>
          <a:prstGeom prst="rect">
            <a:avLst/>
          </a:prstGeom>
          <a:noFill/>
          <a:ln>
            <a:noFill/>
          </a:ln>
        </p:spPr>
      </p:pic>
      <p:sp>
        <p:nvSpPr>
          <p:cNvPr id="127" name="Google Shape;127;p19"/>
          <p:cNvSpPr txBox="1"/>
          <p:nvPr>
            <p:ph type="title"/>
          </p:nvPr>
        </p:nvSpPr>
        <p:spPr>
          <a:xfrm>
            <a:off x="1219200" y="1370820"/>
            <a:ext cx="7830377" cy="47995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1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100000"/>
              <a:buFont typeface="Calibri"/>
              <a:buNone/>
            </a:pPr>
            <a:br>
              <a:rPr b="1" lang="ar-SA" sz="3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lang="ar-SA" sz="3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فقمت بزيارة معظم المؤسسات والدوائر والجمعيات والمنظمات والشركات في منطقتنا،</a:t>
            </a:r>
            <a:br>
              <a:rPr b="1" lang="ar-SA" sz="3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1" lang="ar-SA" sz="3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lang="ar-SA" sz="3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واطلعت على الإعلانات والملصقات على جدران البلدية، وسألتهم عن مشاريعهم وفرص العمل لديهم؛ </a:t>
            </a:r>
            <a:br>
              <a:rPr b="1" lang="ar-SA" sz="3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1" lang="ar-SA" sz="3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lang="ar-SA" sz="3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ثم إنني دخلت على مواقع الانترنت المتخصصة بالوظائف. </a:t>
            </a:r>
            <a:br>
              <a:rPr b="1" lang="ar-SA" sz="3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1" lang="ar-SA" sz="3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lang="ar-SA" sz="3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فوجدت بعض الجهات الممتازة التي تطلب موظفين وبنفس مهاراتي، فأرسلت سيرتي الذاتية إلى عدة مؤسسات.</a:t>
            </a:r>
            <a:br>
              <a:rPr lang="ar-SA"/>
            </a:br>
            <a:br>
              <a:rPr b="1" lang="ar-SA" sz="3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b="1" sz="34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Audio Recording 10 Jun 2022 at 3:06:33 PM" id="128" name="Google Shape;128;p1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727988" y="6992193"/>
            <a:ext cx="812800" cy="812800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19"/>
          <p:cNvSpPr txBox="1"/>
          <p:nvPr/>
        </p:nvSpPr>
        <p:spPr>
          <a:xfrm>
            <a:off x="105188" y="6492874"/>
            <a:ext cx="543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ar-SA" sz="1800" u="none" cap="none" strike="noStrike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Sustainable Research and Development Center (SRD)</a:t>
            </a:r>
            <a:endParaRPr b="0" i="0" sz="1800" u="none" cap="none" strike="noStrike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cartoon of a person&#10;&#10;Description automatically generated with low confidence" id="134" name="Google Shape;134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35" name="Google Shape;135;p20"/>
          <p:cNvSpPr txBox="1"/>
          <p:nvPr>
            <p:ph type="title"/>
          </p:nvPr>
        </p:nvSpPr>
        <p:spPr>
          <a:xfrm>
            <a:off x="1246439" y="267229"/>
            <a:ext cx="6450495" cy="47995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1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400"/>
              <a:buFont typeface="Calibri"/>
              <a:buNone/>
            </a:pPr>
            <a:br>
              <a:rPr b="1" lang="ar-SA" sz="3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1" lang="ar-SA" sz="3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lang="ar-SA" sz="3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عفوا، ماذا تقصدين بالسيرة الذاتية؟</a:t>
            </a:r>
            <a:br>
              <a:rPr b="1" lang="ar-SA" sz="3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1" lang="ar-SA" sz="3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b="1" sz="34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Audio Recording 10 Jun 2022 at 3:22:43 PM" id="136" name="Google Shape;136;p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363411" y="6940816"/>
            <a:ext cx="812800" cy="812800"/>
          </a:xfrm>
          <a:prstGeom prst="rect">
            <a:avLst/>
          </a:prstGeom>
          <a:noFill/>
          <a:ln>
            <a:noFill/>
          </a:ln>
        </p:spPr>
      </p:pic>
      <p:sp>
        <p:nvSpPr>
          <p:cNvPr id="137" name="Google Shape;137;p20"/>
          <p:cNvSpPr txBox="1"/>
          <p:nvPr/>
        </p:nvSpPr>
        <p:spPr>
          <a:xfrm>
            <a:off x="6896100" y="6356349"/>
            <a:ext cx="543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ar-SA" sz="1800" u="none" cap="none" strike="noStrike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Sustainable Research and Development Center (SRD)</a:t>
            </a:r>
            <a:endParaRPr b="0" i="0" sz="1800" u="none" cap="none" strike="noStrike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416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" name="Google Shape;142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-7948"/>
            <a:ext cx="12192000" cy="6865948"/>
          </a:xfrm>
          <a:prstGeom prst="rect">
            <a:avLst/>
          </a:prstGeom>
          <a:noFill/>
          <a:ln>
            <a:noFill/>
          </a:ln>
        </p:spPr>
      </p:pic>
      <p:sp>
        <p:nvSpPr>
          <p:cNvPr id="143" name="Google Shape;143;p21"/>
          <p:cNvSpPr txBox="1"/>
          <p:nvPr>
            <p:ph type="title"/>
          </p:nvPr>
        </p:nvSpPr>
        <p:spPr>
          <a:xfrm>
            <a:off x="1089972" y="856191"/>
            <a:ext cx="8551333" cy="47995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1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400"/>
              <a:buFont typeface="Calibri"/>
              <a:buNone/>
            </a:pPr>
            <a:br>
              <a:rPr b="1" lang="ar-SA" sz="3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lang="ar-SA" sz="3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عزيزتي! ألم ترسلي سيرة ذاتية مكتوبة إلى أصحاب العمل، </a:t>
            </a:r>
            <a:br>
              <a:rPr b="1" lang="ar-SA" sz="3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1" lang="ar-SA" sz="3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lang="ar-SA" sz="3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تذكرين فيها ما هي المهارات والقدرات التي قد تجلبينها إلى العمل،</a:t>
            </a:r>
            <a:br>
              <a:rPr b="1" lang="ar-SA" sz="3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1" lang="ar-SA" sz="3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lang="ar-SA" sz="3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وما هي الأعمال التي يمكنك القيام بها؟؟</a:t>
            </a:r>
            <a:br>
              <a:rPr b="1" lang="ar-SA" sz="3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1" lang="ar-SA" sz="3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b="1" sz="34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Audio Recording 10 Jun 2022 at 3:10:46 PM" id="144" name="Google Shape;144;p2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759158" y="6909339"/>
            <a:ext cx="812800" cy="812800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21"/>
          <p:cNvSpPr txBox="1"/>
          <p:nvPr/>
        </p:nvSpPr>
        <p:spPr>
          <a:xfrm>
            <a:off x="266700" y="6335982"/>
            <a:ext cx="543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ar-SA" sz="1800" u="none" cap="none" strike="noStrike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Sustainable Research and Development Center (SRD)</a:t>
            </a:r>
            <a:endParaRPr b="0" i="0" sz="1800" u="none" cap="none" strike="noStrike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cartoon of a person&#10;&#10;Description automatically generated with low confidence" id="150" name="Google Shape;150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51" name="Google Shape;151;p22"/>
          <p:cNvSpPr txBox="1"/>
          <p:nvPr>
            <p:ph type="title"/>
          </p:nvPr>
        </p:nvSpPr>
        <p:spPr>
          <a:xfrm>
            <a:off x="2296305" y="795821"/>
            <a:ext cx="6450495" cy="47995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1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400"/>
              <a:buFont typeface="Calibri"/>
              <a:buNone/>
            </a:pPr>
            <a:r>
              <a:rPr b="1" lang="ar-SA" sz="3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لا، كنت أحضر ماذا سأقول، </a:t>
            </a:r>
            <a:br>
              <a:rPr b="1" lang="ar-SA" sz="3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1" lang="ar-SA" sz="3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lang="ar-SA" sz="3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وأحاول التحدث مشافهة عن نفسي مع الأشخاص المحتمل أن لديهم فرص عمل،</a:t>
            </a:r>
            <a:br>
              <a:rPr b="1" lang="ar-SA" sz="3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1" lang="ar-SA" sz="3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lang="ar-SA" sz="3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وأحيانًا أتحدث معهم فقط عبر الهاتف.</a:t>
            </a:r>
            <a:br>
              <a:rPr lang="ar-SA"/>
            </a:br>
            <a:endParaRPr b="1" sz="34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Audio Recording 10 Jun 2022 at 3:25:40 PM" id="152" name="Google Shape;152;p2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347368" y="6857999"/>
            <a:ext cx="812800" cy="812800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22"/>
          <p:cNvSpPr txBox="1"/>
          <p:nvPr/>
        </p:nvSpPr>
        <p:spPr>
          <a:xfrm>
            <a:off x="6896100" y="6356349"/>
            <a:ext cx="543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ar-SA" sz="1800" u="none" cap="none" strike="noStrike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Sustainable Research and Development Center (SRD)</a:t>
            </a:r>
            <a:endParaRPr b="0" i="0" sz="1800" u="none" cap="none" strike="noStrike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" name="Google Shape;158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8094"/>
            <a:ext cx="12192000" cy="6849906"/>
          </a:xfrm>
          <a:prstGeom prst="rect">
            <a:avLst/>
          </a:prstGeom>
          <a:noFill/>
          <a:ln>
            <a:noFill/>
          </a:ln>
        </p:spPr>
      </p:pic>
      <p:sp>
        <p:nvSpPr>
          <p:cNvPr id="159" name="Google Shape;159;p23"/>
          <p:cNvSpPr txBox="1"/>
          <p:nvPr>
            <p:ph type="title"/>
          </p:nvPr>
        </p:nvSpPr>
        <p:spPr>
          <a:xfrm>
            <a:off x="965200" y="805392"/>
            <a:ext cx="8594401" cy="47995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1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400"/>
              <a:buFont typeface="Calibri"/>
              <a:buNone/>
            </a:pPr>
            <a:br>
              <a:rPr b="1" lang="ar-SA" sz="3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lang="ar-SA" sz="3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حسنًا، بعد أن أرسلت السيرة الذاتية،</a:t>
            </a:r>
            <a:br>
              <a:rPr b="1" lang="ar-SA" sz="3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1" lang="ar-SA" sz="3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lang="ar-SA" sz="3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تلقيت مكالمة يدعونني فيها لإجراء مقابلة.</a:t>
            </a:r>
            <a:br>
              <a:rPr b="1" lang="ar-SA" sz="3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1" lang="ar-SA" sz="3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lang="ar-SA" sz="3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فكرت قليلا لاختيار الملابس المناسبة لأرتديها في يوم المقابلة. </a:t>
            </a:r>
            <a:br>
              <a:rPr b="1" lang="ar-SA" sz="3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1" lang="ar-SA" sz="3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lang="ar-SA" sz="3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حقيقة! استعرت ملابس من عمتي.</a:t>
            </a:r>
            <a:endParaRPr b="1" sz="34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Audio Recording 10 Jun 2022 at 3:16:07 PM" id="160" name="Google Shape;160;p2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716295" y="6934740"/>
            <a:ext cx="812800" cy="812800"/>
          </a:xfrm>
          <a:prstGeom prst="rect">
            <a:avLst/>
          </a:prstGeom>
          <a:noFill/>
          <a:ln>
            <a:noFill/>
          </a:ln>
        </p:spPr>
      </p:pic>
      <p:sp>
        <p:nvSpPr>
          <p:cNvPr id="161" name="Google Shape;161;p23"/>
          <p:cNvSpPr txBox="1"/>
          <p:nvPr/>
        </p:nvSpPr>
        <p:spPr>
          <a:xfrm>
            <a:off x="253253" y="6402232"/>
            <a:ext cx="543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ar-SA" sz="1800" u="none" cap="none" strike="noStrike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Sustainable Research and Development Center (SRD)</a:t>
            </a:r>
            <a:endParaRPr b="0" i="0" sz="1800" u="none" cap="none" strike="noStrike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" name="Google Shape;166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24136"/>
            <a:ext cx="12192000" cy="6833864"/>
          </a:xfrm>
          <a:prstGeom prst="rect">
            <a:avLst/>
          </a:prstGeom>
          <a:noFill/>
          <a:ln>
            <a:noFill/>
          </a:ln>
        </p:spPr>
      </p:pic>
      <p:sp>
        <p:nvSpPr>
          <p:cNvPr id="167" name="Google Shape;167;p24"/>
          <p:cNvSpPr txBox="1"/>
          <p:nvPr>
            <p:ph type="title"/>
          </p:nvPr>
        </p:nvSpPr>
        <p:spPr>
          <a:xfrm>
            <a:off x="1574800" y="856192"/>
            <a:ext cx="7746447" cy="47995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1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100000"/>
              <a:buFont typeface="Calibri"/>
              <a:buNone/>
            </a:pPr>
            <a:br>
              <a:rPr b="1" lang="ar-SA" sz="3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lang="ar-SA" sz="3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كنت متوترة نوعا ما يوم المقابلة، </a:t>
            </a:r>
            <a:br>
              <a:rPr b="1" lang="ar-SA" sz="3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1" lang="ar-SA" sz="3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lang="ar-SA" sz="3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لكنني بقيت أقول لنفسي إنني سأكون ناجحة لأني أعلم ما هي مهاراتي وأنها مناسبة للوظيفة، وأنا متحمسة جدًا. </a:t>
            </a:r>
            <a:br>
              <a:rPr b="1" lang="ar-SA" sz="3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1" lang="ar-SA" sz="3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lang="ar-SA" sz="3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وحاولت فعلاً أن أتدرب مسبقًا - طلبت من أبي التظاهر بأنه صاحب العمل، </a:t>
            </a:r>
            <a:br>
              <a:rPr b="1" lang="ar-SA" sz="3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1" lang="ar-SA" sz="3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lang="ar-SA" sz="3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وتدربت على الإجابة على الأسئلة المحتملة.</a:t>
            </a:r>
            <a:endParaRPr b="1" sz="34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Audio Recording 10 Jun 2022 at 3:19:05 PM" id="168" name="Google Shape;168;p2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202989" y="7052733"/>
            <a:ext cx="812800" cy="812800"/>
          </a:xfrm>
          <a:prstGeom prst="rect">
            <a:avLst/>
          </a:prstGeom>
          <a:noFill/>
          <a:ln>
            <a:noFill/>
          </a:ln>
        </p:spPr>
      </p:pic>
      <p:sp>
        <p:nvSpPr>
          <p:cNvPr id="169" name="Google Shape;169;p24"/>
          <p:cNvSpPr txBox="1"/>
          <p:nvPr/>
        </p:nvSpPr>
        <p:spPr>
          <a:xfrm>
            <a:off x="293595" y="6340444"/>
            <a:ext cx="543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ar-SA" sz="1800" u="none" cap="none" strike="noStrike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Sustainable Research and Development Center (SRD)</a:t>
            </a:r>
            <a:endParaRPr b="0" i="0" sz="1800" u="none" cap="none" strike="noStrike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cartoon of a person&#10;&#10;Description automatically generated with low confidence" id="174" name="Google Shape;174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75" name="Google Shape;175;p25"/>
          <p:cNvSpPr txBox="1"/>
          <p:nvPr>
            <p:ph type="title"/>
          </p:nvPr>
        </p:nvSpPr>
        <p:spPr>
          <a:xfrm>
            <a:off x="2093106" y="457154"/>
            <a:ext cx="6450495" cy="47995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1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400"/>
              <a:buFont typeface="Calibri"/>
              <a:buNone/>
            </a:pPr>
            <a:r>
              <a:rPr b="1" lang="ar-SA" sz="3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لم أدرك أننا بحاجة إلى ارتداء ملابس معينة لمقابلة العمل. </a:t>
            </a:r>
            <a:endParaRPr/>
          </a:p>
        </p:txBody>
      </p:sp>
      <p:pic>
        <p:nvPicPr>
          <p:cNvPr descr="Audio Recording 10 Jun 2022 at 3:28:32 PM" id="176" name="Google Shape;176;p2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465011" y="6821905"/>
            <a:ext cx="812800" cy="812800"/>
          </a:xfrm>
          <a:prstGeom prst="rect">
            <a:avLst/>
          </a:prstGeom>
          <a:noFill/>
          <a:ln>
            <a:noFill/>
          </a:ln>
        </p:spPr>
      </p:pic>
      <p:sp>
        <p:nvSpPr>
          <p:cNvPr id="177" name="Google Shape;177;p25"/>
          <p:cNvSpPr txBox="1"/>
          <p:nvPr/>
        </p:nvSpPr>
        <p:spPr>
          <a:xfrm>
            <a:off x="6896100" y="6356349"/>
            <a:ext cx="543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ar-SA" sz="1800" u="none" cap="none" strike="noStrike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Sustainable Research and Development Center (SRD)</a:t>
            </a:r>
            <a:endParaRPr b="0" i="0" sz="1800" u="none" cap="none" strike="noStrike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2" name="Google Shape;182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24136"/>
            <a:ext cx="12192000" cy="6833864"/>
          </a:xfrm>
          <a:prstGeom prst="rect">
            <a:avLst/>
          </a:prstGeom>
          <a:noFill/>
          <a:ln>
            <a:noFill/>
          </a:ln>
        </p:spPr>
      </p:pic>
      <p:sp>
        <p:nvSpPr>
          <p:cNvPr id="183" name="Google Shape;183;p26"/>
          <p:cNvSpPr txBox="1"/>
          <p:nvPr>
            <p:ph type="title"/>
          </p:nvPr>
        </p:nvSpPr>
        <p:spPr>
          <a:xfrm>
            <a:off x="1473202" y="1029228"/>
            <a:ext cx="8171067" cy="47995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1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400"/>
              <a:buFont typeface="Calibri"/>
              <a:buNone/>
            </a:pPr>
            <a:br>
              <a:rPr b="1" lang="ar-SA" sz="3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lang="ar-SA" sz="3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آه.. يا دلال، </a:t>
            </a:r>
            <a:br>
              <a:rPr b="1" lang="ar-SA" sz="3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1" lang="ar-SA" sz="3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lang="ar-SA" sz="3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لقد كنت قلقة للغاية لأن السيارة كانت متأخرة، </a:t>
            </a:r>
            <a:br>
              <a:rPr b="1" lang="ar-SA" sz="3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1" lang="ar-SA" sz="3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lang="ar-SA" sz="3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لكنني خرجت من البيت مبكرًا جدًا كي أصل مكان المقابلة في الموعد المحدد.</a:t>
            </a:r>
            <a:br>
              <a:rPr b="1" lang="ar-SA" sz="3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b="1" sz="34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Audio Recording 10 Jun 2022 at 3:20:42 PM" id="184" name="Google Shape;184;p2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935621" y="7456692"/>
            <a:ext cx="812800" cy="812800"/>
          </a:xfrm>
          <a:prstGeom prst="rect">
            <a:avLst/>
          </a:prstGeom>
          <a:noFill/>
          <a:ln>
            <a:noFill/>
          </a:ln>
        </p:spPr>
      </p:pic>
      <p:sp>
        <p:nvSpPr>
          <p:cNvPr id="185" name="Google Shape;185;p26"/>
          <p:cNvSpPr txBox="1"/>
          <p:nvPr/>
        </p:nvSpPr>
        <p:spPr>
          <a:xfrm>
            <a:off x="123135" y="6427462"/>
            <a:ext cx="543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ar-SA" sz="1800" u="none" cap="none" strike="noStrike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Sustainable Research and Development Center (SRD)</a:t>
            </a:r>
            <a:endParaRPr b="0" i="0" sz="1800" u="none" cap="none" strike="noStrike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cartoon of a person&#10;&#10;Description automatically generated with low confidence" id="190" name="Google Shape;190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91" name="Google Shape;191;p27"/>
          <p:cNvSpPr txBox="1"/>
          <p:nvPr>
            <p:ph type="title"/>
          </p:nvPr>
        </p:nvSpPr>
        <p:spPr>
          <a:xfrm>
            <a:off x="2431772" y="0"/>
            <a:ext cx="6450495" cy="479954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1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400"/>
              <a:buFont typeface="Calibri"/>
              <a:buNone/>
            </a:pPr>
            <a:r>
              <a:rPr b="1" lang="ar-SA" sz="3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br>
              <a:rPr b="1" lang="ar-SA" sz="3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lang="ar-SA" sz="3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أعتقد أنني لم أكن أدرك مدى أهمية ذلك. </a:t>
            </a:r>
            <a:endParaRPr/>
          </a:p>
        </p:txBody>
      </p:sp>
      <p:pic>
        <p:nvPicPr>
          <p:cNvPr descr="Audio Recording 10 Jun 2022 at 3:29:36 PM" id="192" name="Google Shape;192;p2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657019" y="6858000"/>
            <a:ext cx="812800" cy="812800"/>
          </a:xfrm>
          <a:prstGeom prst="rect">
            <a:avLst/>
          </a:prstGeom>
          <a:noFill/>
          <a:ln>
            <a:noFill/>
          </a:ln>
        </p:spPr>
      </p:pic>
      <p:sp>
        <p:nvSpPr>
          <p:cNvPr id="193" name="Google Shape;193;p27"/>
          <p:cNvSpPr txBox="1"/>
          <p:nvPr/>
        </p:nvSpPr>
        <p:spPr>
          <a:xfrm>
            <a:off x="6896100" y="6356349"/>
            <a:ext cx="543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ar-SA" sz="1800" u="none" cap="none" strike="noStrike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Sustainable Research and Development Center (SRD)</a:t>
            </a:r>
            <a:endParaRPr b="0" i="0" sz="1800" u="none" cap="none" strike="noStrike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448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28"/>
          <p:cNvSpPr txBox="1"/>
          <p:nvPr>
            <p:ph idx="1" type="body"/>
          </p:nvPr>
        </p:nvSpPr>
        <p:spPr>
          <a:xfrm>
            <a:off x="1" y="3019245"/>
            <a:ext cx="12025222" cy="383875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ar-SA"/>
              <a:t>مركز الاستدامة للبحث والتطوير</a:t>
            </a:r>
            <a:endParaRPr/>
          </a:p>
          <a:p>
            <a:pPr indent="0" lvl="0" marL="0" marR="1270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80"/>
              </a:buClr>
              <a:buSzPts val="1800"/>
              <a:buNone/>
            </a:pPr>
            <a:r>
              <a:rPr b="1" lang="ar-SA" sz="1800">
                <a:solidFill>
                  <a:srgbClr val="000080"/>
                </a:solidFill>
                <a:latin typeface="Calibri"/>
                <a:ea typeface="Calibri"/>
                <a:cs typeface="Calibri"/>
                <a:sym typeface="Calibri"/>
              </a:rPr>
              <a:t>S</a:t>
            </a:r>
            <a:r>
              <a:rPr b="1" lang="ar-SA" sz="18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USTAINABLE</a:t>
            </a:r>
            <a:r>
              <a:rPr b="1" lang="ar-SA" sz="1800">
                <a:solidFill>
                  <a:srgbClr val="000080"/>
                </a:solidFill>
                <a:latin typeface="Calibri"/>
                <a:ea typeface="Calibri"/>
                <a:cs typeface="Calibri"/>
                <a:sym typeface="Calibri"/>
              </a:rPr>
              <a:t> R</a:t>
            </a:r>
            <a:r>
              <a:rPr b="1" lang="ar-SA" sz="18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ESEARCH &amp;</a:t>
            </a:r>
            <a:r>
              <a:rPr b="1" lang="ar-SA" sz="1800">
                <a:solidFill>
                  <a:srgbClr val="000080"/>
                </a:solidFill>
                <a:latin typeface="Calibri"/>
                <a:ea typeface="Calibri"/>
                <a:cs typeface="Calibri"/>
                <a:sym typeface="Calibri"/>
              </a:rPr>
              <a:t> D</a:t>
            </a:r>
            <a:r>
              <a:rPr b="1" lang="ar-SA" sz="18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EVELOPMENT</a:t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pPr>
            <a:r>
              <a:rPr lang="ar-SA" sz="1800">
                <a:latin typeface="Calibri"/>
                <a:ea typeface="Calibri"/>
                <a:cs typeface="Calibri"/>
                <a:sym typeface="Calibri"/>
              </a:rPr>
              <a:t>36 Queen Rania Street, PO Box 1721, Amman </a:t>
            </a:r>
            <a:r>
              <a:rPr lang="ar-SA"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11941, Jordan</a:t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pPr>
            <a:r>
              <a:rPr lang="ar-SA" sz="1800">
                <a:latin typeface="Calibri"/>
                <a:ea typeface="Calibri"/>
                <a:cs typeface="Calibri"/>
                <a:sym typeface="Calibri"/>
              </a:rPr>
              <a:t>Web Site: </a:t>
            </a:r>
            <a:r>
              <a:rPr lang="ar-SA" sz="1800" u="sng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3"/>
              </a:rPr>
              <a:t>www.srd.edu.jo</a:t>
            </a:r>
            <a:r>
              <a:rPr lang="ar-SA" sz="1800">
                <a:latin typeface="Calibri"/>
                <a:ea typeface="Calibri"/>
                <a:cs typeface="Calibri"/>
                <a:sym typeface="Calibri"/>
              </a:rPr>
              <a:t>     Email: </a:t>
            </a:r>
            <a:r>
              <a:rPr lang="ar-SA" sz="1800" u="sng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4"/>
              </a:rPr>
              <a:t>srd@srd.edu.jo</a:t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pPr>
            <a:r>
              <a:rPr lang="ar-SA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pPr>
            <a:r>
              <a:rPr lang="ar-SA" sz="1800">
                <a:latin typeface="Calibri"/>
                <a:ea typeface="Calibri"/>
                <a:cs typeface="Calibri"/>
                <a:sym typeface="Calibri"/>
              </a:rPr>
              <a:t>Telephone: +962 782768400</a:t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pic>
        <p:nvPicPr>
          <p:cNvPr id="199" name="Google Shape;199;p28"/>
          <p:cNvPicPr preferRelativeResize="0"/>
          <p:nvPr/>
        </p:nvPicPr>
        <p:blipFill rotWithShape="1">
          <a:blip r:embed="rId5">
            <a:alphaModFix/>
          </a:blip>
          <a:srcRect b="7073" l="0" r="0" t="4243"/>
          <a:stretch/>
        </p:blipFill>
        <p:spPr>
          <a:xfrm>
            <a:off x="5168202" y="1725510"/>
            <a:ext cx="1855596" cy="129373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